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1" r:id="rId3"/>
    <p:sldId id="288" r:id="rId4"/>
    <p:sldId id="258" r:id="rId5"/>
    <p:sldId id="267" r:id="rId6"/>
    <p:sldId id="272" r:id="rId7"/>
    <p:sldId id="273" r:id="rId8"/>
    <p:sldId id="259" r:id="rId9"/>
    <p:sldId id="274" r:id="rId10"/>
    <p:sldId id="275" r:id="rId11"/>
    <p:sldId id="276" r:id="rId12"/>
    <p:sldId id="277" r:id="rId13"/>
    <p:sldId id="284" r:id="rId14"/>
    <p:sldId id="261" r:id="rId15"/>
    <p:sldId id="278" r:id="rId16"/>
    <p:sldId id="266" r:id="rId17"/>
    <p:sldId id="285" r:id="rId18"/>
    <p:sldId id="286" r:id="rId19"/>
    <p:sldId id="280" r:id="rId20"/>
    <p:sldId id="281" r:id="rId21"/>
    <p:sldId id="287" r:id="rId22"/>
    <p:sldId id="268" r:id="rId23"/>
    <p:sldId id="269" r:id="rId24"/>
    <p:sldId id="282" r:id="rId25"/>
    <p:sldId id="283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C67C3-E99B-4B50-804E-AF2BC74A5357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7801D-8844-4D5A-82C4-76C64EC6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1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801D-8844-4D5A-82C4-76C64EC617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3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801D-8844-4D5A-82C4-76C64EC617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1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801D-8844-4D5A-82C4-76C64EC617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4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801D-8844-4D5A-82C4-76C64EC617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3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801D-8844-4D5A-82C4-76C64EC617D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67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801D-8844-4D5A-82C4-76C64EC617D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59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801D-8844-4D5A-82C4-76C64EC617D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72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801D-8844-4D5A-82C4-76C64EC617D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8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9750" y="6381750"/>
            <a:ext cx="8207375" cy="7938"/>
            <a:chOff x="295" y="1974"/>
            <a:chExt cx="5170" cy="5"/>
          </a:xfrm>
        </p:grpSpPr>
        <p:sp>
          <p:nvSpPr>
            <p:cNvPr id="5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41438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CC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6381750"/>
            <a:ext cx="64008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8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6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66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8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4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6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1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1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8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8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7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7" descr="1C_06_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smtClean="0">
                <a:solidFill>
                  <a:srgbClr val="5B0917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 smtClean="0">
                <a:solidFill>
                  <a:srgbClr val="5B0917"/>
                </a:solidFill>
                <a:latin typeface="Arial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3079" name="Picture 58" descr="лого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9" name="Line 59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k.com/away.php?to=http://msnet.ru/training/schedule/&amp;cc_key=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du.1cfresh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msnet.ru/training/courses/video_courses/Rasschityvaemzarplatuvprogramme1SZarplataiupravleniepersonalom/" TargetMode="External"/><Relationship Id="rId3" Type="http://schemas.openxmlformats.org/officeDocument/2006/relationships/hyperlink" Target="http://msnet.ru/training/courses/video_courses/6NDFLgodovoyotchetv1S/" TargetMode="External"/><Relationship Id="rId7" Type="http://schemas.openxmlformats.org/officeDocument/2006/relationships/hyperlink" Target="http://msnet.ru/training/courses/video_courses/1SUproshchenka8/" TargetMode="External"/><Relationship Id="rId2" Type="http://schemas.openxmlformats.org/officeDocument/2006/relationships/hyperlink" Target="http://msnet.ru/training/courses/video_courses/Oshibkivuchetenaytiiobezvred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net.ru/training/courses/video_courses/Perekhodotredaktsii20kredaktsii30programmy1SBukhgalteriya8/" TargetMode="External"/><Relationship Id="rId5" Type="http://schemas.openxmlformats.org/officeDocument/2006/relationships/hyperlink" Target="http://msnet.ru/training/courses/video_courses/ProfessionalnyesekretyuchetaNDSinaloganapribylv1SBukhgalterii30/" TargetMode="External"/><Relationship Id="rId4" Type="http://schemas.openxmlformats.org/officeDocument/2006/relationships/hyperlink" Target="http://msnet.ru/training/courses/video_courses/Vedeniebukhgalterskogouchetav1SPredpriyatie8/" TargetMode="Externa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msnet.r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eminar.msnet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snetru" TargetMode="External"/><Relationship Id="rId2" Type="http://schemas.openxmlformats.org/officeDocument/2006/relationships/hyperlink" Target="mailto:malofeeva@msnet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1cmsnet" TargetMode="External"/><Relationship Id="rId4" Type="http://schemas.openxmlformats.org/officeDocument/2006/relationships/hyperlink" Target="https://vk.com/uc1cspb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1124744"/>
            <a:ext cx="9144000" cy="2622153"/>
          </a:xfrm>
        </p:spPr>
        <p:txBody>
          <a:bodyPr/>
          <a:lstStyle/>
          <a:p>
            <a:r>
              <a:rPr lang="ru-RU" dirty="0" smtClean="0"/>
              <a:t>Курсы, акции </a:t>
            </a:r>
            <a:r>
              <a:rPr lang="ru-RU" dirty="0"/>
              <a:t>и актуальные </a:t>
            </a:r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347864" y="5013176"/>
            <a:ext cx="5536704" cy="1536576"/>
          </a:xfrm>
        </p:spPr>
        <p:txBody>
          <a:bodyPr>
            <a:normAutofit/>
          </a:bodyPr>
          <a:lstStyle/>
          <a:p>
            <a:r>
              <a:rPr lang="ru-RU" b="1" dirty="0"/>
              <a:t>Малофеева Светлана,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менеджер </a:t>
            </a:r>
            <a:r>
              <a:rPr lang="ru-RU" dirty="0"/>
              <a:t>учебного центра</a:t>
            </a:r>
          </a:p>
        </p:txBody>
      </p:sp>
    </p:spTree>
    <p:extLst>
      <p:ext uri="{BB962C8B-B14F-4D97-AF65-F5344CB8AC3E}">
        <p14:creationId xmlns:p14="http://schemas.microsoft.com/office/powerpoint/2010/main" val="16982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273552" cy="10810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Курсы по программе 1С:Зарплата и управление персоналом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48" y="2132856"/>
            <a:ext cx="9036051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Использование конфигурации "Зарплата и управление персоналом"</a:t>
            </a:r>
          </a:p>
          <a:p>
            <a:pPr marL="0" indent="0">
              <a:buNone/>
            </a:pPr>
            <a:r>
              <a:rPr lang="ru-RU" sz="2000" b="1" dirty="0" smtClean="0"/>
              <a:t>Для </a:t>
            </a:r>
            <a:r>
              <a:rPr lang="ru-RU" sz="2000" b="1" dirty="0"/>
              <a:t>кого</a:t>
            </a:r>
            <a:r>
              <a:rPr lang="ru-RU" sz="2000" b="1" dirty="0" smtClean="0"/>
              <a:t>: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Для пользователей, обладающих знаниями в области учета труда и расчета зарплаты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Для бухгалтеров, которые ранее работали в редакции 3.0, 2.5, и 7.7 </a:t>
            </a:r>
          </a:p>
          <a:p>
            <a:pPr marL="0" indent="0">
              <a:buNone/>
            </a:pPr>
            <a:r>
              <a:rPr lang="ru-RU" sz="2000" b="1" dirty="0" smtClean="0"/>
              <a:t>Цель: </a:t>
            </a:r>
            <a:r>
              <a:rPr lang="ru-RU" sz="1600" dirty="0"/>
              <a:t>Научиться работать в "1С:Зарплата и управление персоналом 8" Редакции 3</a:t>
            </a:r>
          </a:p>
          <a:p>
            <a:pPr marL="0" indent="0">
              <a:buNone/>
            </a:pPr>
            <a:r>
              <a:rPr lang="ru-RU" sz="2000" b="1" dirty="0" smtClean="0"/>
              <a:t>В результате вы:</a:t>
            </a:r>
            <a:endParaRPr lang="ru-RU" sz="2000" b="1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выполняете </a:t>
            </a:r>
            <a:r>
              <a:rPr lang="ru-RU" sz="1600" dirty="0" err="1"/>
              <a:t>первончальную</a:t>
            </a:r>
            <a:r>
              <a:rPr lang="ru-RU" sz="1600" dirty="0"/>
              <a:t> настройку 1С для корректного расчета зарплаты и удобной работы пользователей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настраиваете начисления и удержания, работу с документами-шаблонами ввода данных 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работаете с </a:t>
            </a:r>
            <a:r>
              <a:rPr lang="ru-RU" sz="1600" dirty="0" err="1"/>
              <a:t>докуменами</a:t>
            </a:r>
            <a:r>
              <a:rPr lang="ru-RU" sz="1600" dirty="0"/>
              <a:t>, регистрирующими плановые начисления, удержания, сведения о займах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ведете учет рабочего времени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используете различные схемы назначения и выплаты зарплаты и </a:t>
            </a:r>
            <a:r>
              <a:rPr lang="ru-RU" sz="1600" dirty="0" smtClean="0"/>
              <a:t>аванса и др.</a:t>
            </a:r>
            <a:endParaRPr lang="ru-RU" sz="1600" dirty="0"/>
          </a:p>
          <a:p>
            <a:pPr marL="0" indent="0">
              <a:buSzPct val="100000"/>
              <a:buNone/>
            </a:pPr>
            <a:endParaRPr lang="ru-RU" sz="2000" dirty="0" smtClean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54"/>
          <a:stretch/>
        </p:blipFill>
        <p:spPr bwMode="auto">
          <a:xfrm>
            <a:off x="870442" y="1268413"/>
            <a:ext cx="7403115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1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5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7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273552" cy="10810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Курсы по программе 1С:Зарплата и управление персоналом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48" y="2132856"/>
            <a:ext cx="9036051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000" b="1" dirty="0"/>
              <a:t>Кадровый учет в "1С:Зарплата и Управление Персоналом" </a:t>
            </a:r>
          </a:p>
          <a:p>
            <a:pPr marL="0" indent="0">
              <a:buNone/>
            </a:pPr>
            <a:r>
              <a:rPr lang="ru-RU" sz="2000" b="1" dirty="0"/>
              <a:t>24 часовой курс-практикум для </a:t>
            </a:r>
            <a:r>
              <a:rPr lang="ru-RU" sz="2000" b="1" dirty="0" smtClean="0"/>
              <a:t>кадровиков в </a:t>
            </a:r>
            <a:r>
              <a:rPr lang="ru-RU" sz="2000" b="1" dirty="0"/>
              <a:t>1С:Зарплата и управление персоналом </a:t>
            </a:r>
            <a:r>
              <a:rPr lang="ru-RU" sz="2000" b="1" dirty="0" smtClean="0"/>
              <a:t>8</a:t>
            </a:r>
          </a:p>
          <a:p>
            <a:pPr marL="0" indent="0">
              <a:buNone/>
            </a:pPr>
            <a:r>
              <a:rPr lang="ru-RU" sz="2000" b="1" dirty="0" smtClean="0"/>
              <a:t>Цель: </a:t>
            </a:r>
            <a:r>
              <a:rPr lang="ru-RU" sz="1600" dirty="0"/>
              <a:t>Освоить работу в "1С:Зарплата и управление персоналом" в части кадрового учета</a:t>
            </a:r>
          </a:p>
          <a:p>
            <a:pPr marL="0" indent="0">
              <a:buNone/>
            </a:pPr>
            <a:r>
              <a:rPr lang="ru-RU" sz="2000" b="1" dirty="0" smtClean="0"/>
              <a:t>В результате вы:</a:t>
            </a:r>
            <a:endParaRPr lang="ru-RU" sz="2000" b="1" dirty="0"/>
          </a:p>
          <a:p>
            <a:r>
              <a:rPr lang="ru-RU" sz="1600" dirty="0"/>
              <a:t>освоите необходимый функционал 1С для работы кадровика - от заполнения справочников до работы с отчетами</a:t>
            </a:r>
          </a:p>
          <a:p>
            <a:r>
              <a:rPr lang="ru-RU" sz="1600" dirty="0"/>
              <a:t>умеете работать с кадровыми документами в программе 1С</a:t>
            </a:r>
          </a:p>
          <a:p>
            <a:r>
              <a:rPr lang="ru-RU" sz="1600" dirty="0"/>
              <a:t>понимаете взаимодействие между кадровой службой и отделом по расчету заработной платы</a:t>
            </a:r>
          </a:p>
          <a:p>
            <a:r>
              <a:rPr lang="ru-RU" sz="1600" dirty="0"/>
              <a:t>умеете исправлять ошибки в ведении кадрового учета</a:t>
            </a:r>
          </a:p>
          <a:p>
            <a:pPr marL="0" indent="0">
              <a:buSzPct val="100000"/>
              <a:buNone/>
            </a:pPr>
            <a:endParaRPr lang="ru-RU" sz="2000" dirty="0" smtClean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54"/>
          <a:stretch/>
        </p:blipFill>
        <p:spPr bwMode="auto">
          <a:xfrm>
            <a:off x="870442" y="1268413"/>
            <a:ext cx="7403115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1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5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0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273552" cy="10810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Курсы по программе 1С:Зарплата и управление персоналом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48" y="2132856"/>
            <a:ext cx="9036051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Зарплата и управление персоналом 3: </a:t>
            </a:r>
            <a:r>
              <a:rPr lang="ru-RU" sz="2000" b="1" dirty="0" smtClean="0"/>
              <a:t>отличия </a:t>
            </a:r>
            <a:r>
              <a:rPr lang="ru-RU" sz="2000" b="1" dirty="0"/>
              <a:t>от редакции 2.5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Переподготовка за 8 часов!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Для </a:t>
            </a:r>
            <a:r>
              <a:rPr lang="ru-RU" sz="2000" b="1" dirty="0"/>
              <a:t>кого</a:t>
            </a:r>
            <a:r>
              <a:rPr lang="ru-RU" sz="2000" b="1" dirty="0" smtClean="0"/>
              <a:t>: </a:t>
            </a:r>
            <a:r>
              <a:rPr lang="ru-RU" sz="1600" dirty="0" smtClean="0"/>
              <a:t>пользователей </a:t>
            </a:r>
            <a:r>
              <a:rPr lang="ru-RU" sz="1600" dirty="0"/>
              <a:t>программы "1С:Зарплата и управление персоналом </a:t>
            </a:r>
            <a:r>
              <a:rPr lang="ru-RU" sz="1600" dirty="0" smtClean="0"/>
              <a:t>8</a:t>
            </a:r>
            <a:r>
              <a:rPr lang="ru-RU" sz="1600" dirty="0"/>
              <a:t> " </a:t>
            </a:r>
            <a:endParaRPr lang="ru-RU" sz="1600" dirty="0" smtClean="0"/>
          </a:p>
          <a:p>
            <a:pPr marL="0" indent="0">
              <a:buNone/>
            </a:pPr>
            <a:r>
              <a:rPr lang="ru-RU" sz="2000" b="1" dirty="0" smtClean="0"/>
              <a:t>Цель: </a:t>
            </a:r>
            <a:endParaRPr lang="ru-RU" sz="1600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Быстро </a:t>
            </a:r>
            <a:r>
              <a:rPr lang="ru-RU" sz="1600" dirty="0"/>
              <a:t>научиться работать с новым интерфейсом </a:t>
            </a:r>
            <a:endParaRPr lang="ru-RU" sz="1600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Освоить </a:t>
            </a:r>
            <a:r>
              <a:rPr lang="ru-RU" sz="1600" dirty="0"/>
              <a:t>новые возможности программы </a:t>
            </a:r>
          </a:p>
          <a:p>
            <a:pPr marL="0" indent="0">
              <a:buNone/>
            </a:pPr>
            <a:r>
              <a:rPr lang="ru-RU" sz="2000" b="1" dirty="0" smtClean="0"/>
              <a:t>Программа курса:</a:t>
            </a:r>
            <a:endParaRPr lang="ru-RU" sz="2000" b="1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Настройка расчета зарплаты </a:t>
            </a:r>
            <a:endParaRPr lang="ru-RU" sz="1600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Новые возможности в графиках работы в ЗУП 3 </a:t>
            </a:r>
            <a:endParaRPr lang="ru-RU" sz="1600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Подходы к составлению штатного расписания в ЗУП 3  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Настройка расчета НДФЛ </a:t>
            </a:r>
            <a:endParaRPr lang="ru-RU" sz="1600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Настройка доплат и надбавок с особыми настройками </a:t>
            </a:r>
            <a:endParaRPr lang="ru-RU" sz="1600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Создание отчета 6-НДФЛ за 1 квартал</a:t>
            </a:r>
            <a:endParaRPr lang="ru-RU" sz="2000" dirty="0" smtClean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54"/>
          <a:stretch/>
        </p:blipFill>
        <p:spPr bwMode="auto">
          <a:xfrm>
            <a:off x="870442" y="1268413"/>
            <a:ext cx="7403115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1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5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7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273552" cy="10810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Курсы по программе 1С:Зарплата и управление персоналом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48" y="2132856"/>
            <a:ext cx="9036051" cy="43924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NEW!!! </a:t>
            </a:r>
            <a:r>
              <a:rPr lang="ru-RU" sz="2000" b="1" dirty="0" smtClean="0"/>
              <a:t>Зарплата </a:t>
            </a:r>
            <a:r>
              <a:rPr lang="ru-RU" sz="2000" b="1" dirty="0"/>
              <a:t>и управление персоналом 3: </a:t>
            </a:r>
            <a:r>
              <a:rPr lang="ru-RU" sz="2000" b="1" dirty="0" smtClean="0"/>
              <a:t>Первые шаги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Экспресс-курс 10 </a:t>
            </a:r>
            <a:r>
              <a:rPr lang="ru-RU" sz="2000" b="1" dirty="0"/>
              <a:t>часов!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Для </a:t>
            </a:r>
            <a:r>
              <a:rPr lang="ru-RU" sz="2000" b="1" dirty="0"/>
              <a:t>кого</a:t>
            </a:r>
            <a:r>
              <a:rPr lang="ru-RU" sz="2000" b="1" dirty="0" smtClean="0"/>
              <a:t>: </a:t>
            </a:r>
            <a:r>
              <a:rPr lang="ru-RU" sz="1600" dirty="0"/>
              <a:t>Кадровиков и бухгалтеров по расчету зарплаты как имеющих, так и не имеющих опыта работы в программах 1С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2000" b="1" dirty="0" smtClean="0"/>
              <a:t>Цель: </a:t>
            </a:r>
            <a:r>
              <a:rPr lang="ru-RU" sz="1600" dirty="0" smtClean="0"/>
              <a:t>получение </a:t>
            </a:r>
            <a:r>
              <a:rPr lang="ru-RU" sz="1600" dirty="0"/>
              <a:t>начальных базовых знаний по работе в конфигурации "1С:Зарплата и Управление персоналом 8" (ред.3). </a:t>
            </a:r>
            <a:endParaRPr lang="ru-RU" sz="16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Программа курса:</a:t>
            </a:r>
          </a:p>
          <a:p>
            <a:r>
              <a:rPr lang="ru-RU" sz="2000" dirty="0"/>
              <a:t>Тема "Кадровый учет" </a:t>
            </a:r>
            <a:r>
              <a:rPr lang="ru-RU" sz="2000" dirty="0" smtClean="0"/>
              <a:t> (</a:t>
            </a:r>
            <a:r>
              <a:rPr lang="ru-RU" sz="1600" dirty="0" smtClean="0"/>
              <a:t>Штатное расписание; Заполнение </a:t>
            </a:r>
            <a:r>
              <a:rPr lang="ru-RU" sz="1600" dirty="0"/>
              <a:t>справочника "</a:t>
            </a:r>
            <a:r>
              <a:rPr lang="ru-RU" sz="1600" dirty="0" smtClean="0"/>
              <a:t>Сотрудники«; Кадровый </a:t>
            </a:r>
            <a:r>
              <a:rPr lang="ru-RU" sz="1600" dirty="0"/>
              <a:t>документооборот: прием на работу, кадровое перемещение, увольнение, отпуска и т.д</a:t>
            </a:r>
            <a:r>
              <a:rPr lang="ru-RU" sz="1600" dirty="0" smtClean="0"/>
              <a:t>.; Отчеты)</a:t>
            </a:r>
            <a:endParaRPr lang="ru-RU" sz="1600" dirty="0"/>
          </a:p>
          <a:p>
            <a:r>
              <a:rPr lang="ru-RU" sz="2000" dirty="0"/>
              <a:t>Тема "Расчет зарплаты" </a:t>
            </a:r>
            <a:r>
              <a:rPr lang="ru-RU" sz="1600" dirty="0"/>
              <a:t>(Расчет документов, введенных кадровой службой; Удержания и дополнительные начисления; Расчет зарплаты, налогов и взносов; Выплата аванса и зарплаты; Регламентированная отчетность)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ru-RU" sz="2000" b="1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54"/>
          <a:stretch/>
        </p:blipFill>
        <p:spPr bwMode="auto">
          <a:xfrm>
            <a:off x="870442" y="1268413"/>
            <a:ext cx="7403115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1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5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5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450"/>
            <a:ext cx="7992888" cy="1081088"/>
          </a:xfrm>
        </p:spPr>
        <p:txBody>
          <a:bodyPr/>
          <a:lstStyle/>
          <a:p>
            <a:pPr algn="ctr"/>
            <a:r>
              <a:rPr lang="ru-RU" sz="2800" dirty="0" smtClean="0"/>
              <a:t>ВНИМАНИЕ! АКЦИЯ!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Всем участникам Единого семинара 1С 10 октября 2018 г.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СКИДКА на курсы 15% при указании </a:t>
            </a: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промокода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ЕС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Просьба оформлять заявки заранее</a:t>
            </a:r>
            <a:r>
              <a:rPr lang="ru-RU" dirty="0" smtClean="0">
                <a:sym typeface="Wingdings" panose="05000000000000000000" pitchFamily="2" charset="2"/>
              </a:rPr>
              <a:t>. Скидка действует до 31.12.2018 г.</a:t>
            </a:r>
          </a:p>
          <a:p>
            <a:pPr marL="0" indent="0">
              <a:buNone/>
            </a:pPr>
            <a:r>
              <a:rPr lang="ru-RU" dirty="0"/>
              <a:t>Если вы оформили заявку на курс, но не сможете его посетить, пожалуйста, сообщите об этом</a:t>
            </a:r>
            <a:r>
              <a:rPr lang="en-US" dirty="0"/>
              <a:t>!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69160"/>
            <a:ext cx="3645408" cy="1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7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38" y="5055713"/>
            <a:ext cx="3645408" cy="1591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125539"/>
            <a:ext cx="3059832" cy="5521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450"/>
            <a:ext cx="7992888" cy="1081088"/>
          </a:xfrm>
        </p:spPr>
        <p:txBody>
          <a:bodyPr/>
          <a:lstStyle/>
          <a:p>
            <a:pPr algn="ctr"/>
            <a:r>
              <a:rPr lang="ru-RU" sz="2800" dirty="0" smtClean="0"/>
              <a:t>ВНИМАНИЕ! СКИДКИ!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/>
              <a:t>В нашем Центре Сертифицированного Обучения действуют скидка до 50% на ВСЕ курсы!</a:t>
            </a:r>
          </a:p>
          <a:p>
            <a:r>
              <a:rPr lang="ru-RU" sz="2000" b="1" dirty="0" smtClean="0"/>
              <a:t>Скидка </a:t>
            </a:r>
            <a:r>
              <a:rPr lang="ru-RU" sz="2000" b="1" dirty="0"/>
              <a:t>5%</a:t>
            </a:r>
            <a:r>
              <a:rPr lang="ru-RU" sz="2000" dirty="0"/>
              <a:t> предоставляется при оплате обучения </a:t>
            </a:r>
            <a:r>
              <a:rPr lang="ru-RU" sz="2000" dirty="0" smtClean="0"/>
              <a:t>                                         за </a:t>
            </a:r>
            <a:r>
              <a:rPr lang="ru-RU" sz="2000" dirty="0"/>
              <a:t>15 дней до начала курса. </a:t>
            </a:r>
          </a:p>
          <a:p>
            <a:r>
              <a:rPr lang="ru-RU" sz="2000" b="1" dirty="0"/>
              <a:t>Скидка 10%</a:t>
            </a:r>
            <a:r>
              <a:rPr lang="ru-RU" sz="2000" dirty="0"/>
              <a:t> предоставляется при оплате </a:t>
            </a:r>
            <a:r>
              <a:rPr lang="ru-RU" sz="2000" dirty="0" smtClean="0"/>
              <a:t>                                           нескольких </a:t>
            </a:r>
            <a:r>
              <a:rPr lang="ru-RU" sz="2000" dirty="0"/>
              <a:t>участников в разных группах. </a:t>
            </a:r>
          </a:p>
          <a:p>
            <a:r>
              <a:rPr lang="ru-RU" sz="2000" b="1" dirty="0" smtClean="0"/>
              <a:t>Скидка </a:t>
            </a:r>
            <a:r>
              <a:rPr lang="ru-RU" sz="2000" b="1" dirty="0"/>
              <a:t>20%</a:t>
            </a:r>
            <a:r>
              <a:rPr lang="ru-RU" sz="2000" dirty="0"/>
              <a:t> предоставляется при обучении в </a:t>
            </a:r>
            <a:r>
              <a:rPr lang="ru-RU" sz="2000" dirty="0" smtClean="0"/>
              <a:t>                                          одной </a:t>
            </a:r>
            <a:r>
              <a:rPr lang="ru-RU" sz="2000" dirty="0"/>
              <a:t>группе 2-х и более сотрудников от </a:t>
            </a:r>
            <a:r>
              <a:rPr lang="ru-RU" sz="2000" dirty="0" smtClean="0"/>
              <a:t>                                                  одной </a:t>
            </a:r>
            <a:r>
              <a:rPr lang="ru-RU" sz="2000" dirty="0"/>
              <a:t>организации. </a:t>
            </a:r>
          </a:p>
          <a:p>
            <a:r>
              <a:rPr lang="ru-RU" sz="2000" b="1" dirty="0"/>
              <a:t>Скидка 50%</a:t>
            </a:r>
            <a:r>
              <a:rPr lang="ru-RU" sz="2000" dirty="0"/>
              <a:t> предоставляется </a:t>
            </a:r>
            <a:r>
              <a:rPr lang="ru-RU" sz="2000" dirty="0" smtClean="0"/>
              <a:t>студентам                                                          </a:t>
            </a:r>
            <a:r>
              <a:rPr lang="ru-RU" sz="2000" dirty="0"/>
              <a:t>при предъявлении студенческого билета. </a:t>
            </a:r>
          </a:p>
        </p:txBody>
      </p:sp>
    </p:spTree>
    <p:extLst>
      <p:ext uri="{BB962C8B-B14F-4D97-AF65-F5344CB8AC3E}">
        <p14:creationId xmlns:p14="http://schemas.microsoft.com/office/powerpoint/2010/main" val="76254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273552" cy="1081088"/>
          </a:xfrm>
        </p:spPr>
        <p:txBody>
          <a:bodyPr/>
          <a:lstStyle/>
          <a:p>
            <a:pPr algn="ctr"/>
            <a:r>
              <a:rPr lang="ru-RU" sz="2800" dirty="0" smtClean="0"/>
              <a:t>Расписание занятий Учебного центра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8928100" cy="52562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alt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ru-RU" alt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r>
              <a:rPr lang="en-US" alt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ru-RU" alt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октября 17:00 - 21:00 </a:t>
            </a:r>
            <a:r>
              <a:rPr lang="ru-RU" alt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</a:t>
            </a:r>
            <a:r>
              <a:rPr lang="ru-RU" alt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ЗУП" </a:t>
            </a:r>
            <a:r>
              <a:rPr lang="ru-RU" alt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ред. 3. Первые шаги.    </a:t>
            </a:r>
            <a:br>
              <a:rPr lang="ru-RU" alt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altLang="ru-RU" sz="1800" b="1" dirty="0"/>
              <a:t>17 октября 10:00-17:00 </a:t>
            </a:r>
            <a:r>
              <a:rPr lang="ru-RU" altLang="ru-RU" sz="1800" dirty="0"/>
              <a:t>Ошибки в учете - найти и обезвредить! </a:t>
            </a:r>
            <a:br>
              <a:rPr lang="ru-RU" altLang="ru-RU" sz="1800" dirty="0"/>
            </a:br>
            <a:r>
              <a:rPr lang="ru-RU" altLang="ru-RU" sz="1800" b="1" dirty="0"/>
              <a:t>18 октября 10:00 - 17:00 </a:t>
            </a:r>
            <a:r>
              <a:rPr lang="ru-RU" altLang="ru-RU" sz="1800" dirty="0"/>
              <a:t>Конфигурация ЗУП 3.0. Основные отличия от </a:t>
            </a:r>
            <a:r>
              <a:rPr lang="ru-RU" altLang="ru-RU" sz="1800" dirty="0" smtClean="0"/>
              <a:t>ред. </a:t>
            </a:r>
            <a:r>
              <a:rPr lang="ru-RU" altLang="ru-RU" sz="1800" dirty="0"/>
              <a:t>2.5 </a:t>
            </a:r>
            <a:br>
              <a:rPr lang="ru-RU" altLang="ru-RU" sz="1800" dirty="0"/>
            </a:br>
            <a:r>
              <a:rPr lang="ru-RU" altLang="ru-RU" sz="1800" b="1" dirty="0"/>
              <a:t>23-25 октября 10:00-17:00 </a:t>
            </a:r>
            <a:r>
              <a:rPr lang="ru-RU" altLang="ru-RU" sz="1800" dirty="0"/>
              <a:t>Кадровый учет в "1С:Зарплата и Управление Персоналом" 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b="1" dirty="0"/>
              <a:t>29 октября-1 ноября 10:00 - 17:00 </a:t>
            </a:r>
            <a:r>
              <a:rPr lang="ru-RU" altLang="ru-RU" sz="1800" dirty="0"/>
              <a:t>Использование конфигурации "Зарплата и Управление Персоналом" </a:t>
            </a:r>
            <a:br>
              <a:rPr lang="ru-RU" altLang="ru-RU" sz="1800" dirty="0"/>
            </a:br>
            <a:r>
              <a:rPr lang="ru-RU" altLang="ru-RU" sz="1800" b="1" dirty="0"/>
              <a:t>06-08 ноября 10:00 - 17:00 </a:t>
            </a:r>
            <a:r>
              <a:rPr lang="ru-RU" altLang="ru-RU" sz="1800" dirty="0"/>
              <a:t>Учет НДС </a:t>
            </a:r>
            <a:br>
              <a:rPr lang="ru-RU" altLang="ru-RU" sz="1800" dirty="0"/>
            </a:br>
            <a:r>
              <a:rPr lang="ru-RU" altLang="ru-RU" sz="1800" b="1" dirty="0"/>
              <a:t>13 ноября 10:00-17:00 </a:t>
            </a:r>
            <a:r>
              <a:rPr lang="ru-RU" altLang="ru-RU" sz="1800" dirty="0"/>
              <a:t>Ошибки в учете - найти и обезвредить! </a:t>
            </a:r>
            <a:br>
              <a:rPr lang="ru-RU" altLang="ru-RU" sz="1800" dirty="0"/>
            </a:br>
            <a:r>
              <a:rPr lang="ru-RU" altLang="ru-RU" sz="1800" b="1" dirty="0"/>
              <a:t>15 ноября 10:00-17:00 </a:t>
            </a:r>
            <a:r>
              <a:rPr lang="ru-RU" altLang="ru-RU" sz="1800" dirty="0"/>
              <a:t>Переход с редакции 2.0 на редакцию 3.0 в программе "1С:Бухгалтерия8" </a:t>
            </a:r>
            <a:br>
              <a:rPr lang="ru-RU" altLang="ru-RU" sz="1800" dirty="0"/>
            </a:br>
            <a:r>
              <a:rPr lang="ru-RU" alt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15-16 ноября 17:00 - 21:00 </a:t>
            </a:r>
            <a:r>
              <a:rPr lang="ru-RU" alt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"ЗУП" </a:t>
            </a:r>
            <a:r>
              <a:rPr lang="ru-RU" alt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ред. 3. Первые шаги.    </a:t>
            </a:r>
            <a:br>
              <a:rPr lang="ru-RU" alt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altLang="ru-RU" sz="1800" b="1" dirty="0"/>
              <a:t>19-22 ноября 10:00 - 17:00 </a:t>
            </a:r>
            <a:r>
              <a:rPr lang="ru-RU" altLang="ru-RU" sz="1800" dirty="0"/>
              <a:t>Использование конфигурации "Бухгалтерия предприятия" </a:t>
            </a:r>
            <a:br>
              <a:rPr lang="ru-RU" altLang="ru-RU" sz="1800" dirty="0"/>
            </a:br>
            <a:r>
              <a:rPr lang="ru-RU" altLang="ru-RU" sz="1800" b="1" dirty="0"/>
              <a:t>27 ноября- 3 декабря 10:00 - 17:00 </a:t>
            </a:r>
            <a:r>
              <a:rPr lang="ru-RU" altLang="ru-RU" sz="1800" dirty="0"/>
              <a:t>Использование конфигурации </a:t>
            </a:r>
            <a:r>
              <a:rPr lang="ru-RU" altLang="ru-RU" sz="1800" dirty="0" smtClean="0"/>
              <a:t>"ЗУП" 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b="1" dirty="0"/>
              <a:t>11-13 декабря 10:00-17:00 </a:t>
            </a:r>
            <a:r>
              <a:rPr lang="ru-RU" altLang="ru-RU" sz="1800" dirty="0"/>
              <a:t>Кадровый учет в "1С:Зарплата и Управление </a:t>
            </a:r>
            <a:r>
              <a:rPr lang="ru-RU" altLang="ru-RU" sz="1800" dirty="0" smtClean="0"/>
              <a:t>Персоналом" 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b="1" dirty="0"/>
              <a:t>18-24 декабря 10:00 - 17:00 </a:t>
            </a:r>
            <a:r>
              <a:rPr lang="ru-RU" altLang="ru-RU" sz="1800" dirty="0"/>
              <a:t>Использование конфигурации "ЗУП" </a:t>
            </a:r>
            <a:br>
              <a:rPr lang="ru-RU" altLang="ru-RU" sz="1800" dirty="0"/>
            </a:br>
            <a:r>
              <a:rPr lang="ru-RU" altLang="ru-RU" sz="1600" dirty="0" smtClean="0">
                <a:hlinkClick r:id="rId2"/>
              </a:rPr>
              <a:t>http</a:t>
            </a:r>
            <a:r>
              <a:rPr lang="ru-RU" altLang="ru-RU" sz="1600" dirty="0">
                <a:hlinkClick r:id="rId2"/>
              </a:rPr>
              <a:t>://msnet.ru/training/schedule/</a:t>
            </a:r>
            <a:endParaRPr lang="ru-RU" altLang="ru-RU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/>
          </a:p>
        </p:txBody>
      </p:sp>
      <p:pic>
        <p:nvPicPr>
          <p:cNvPr id="8200" name="Picture 8" descr="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-9556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7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273552" cy="1081088"/>
          </a:xfrm>
        </p:spPr>
        <p:txBody>
          <a:bodyPr/>
          <a:lstStyle/>
          <a:p>
            <a:pPr algn="ctr"/>
            <a:r>
              <a:rPr lang="ru-RU" sz="2800" dirty="0" smtClean="0"/>
              <a:t>Видео-курсы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8928100" cy="525621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Видео-курсы 1C - это: </a:t>
            </a:r>
          </a:p>
          <a:p>
            <a:r>
              <a:rPr lang="ru-RU" sz="1800" dirty="0"/>
              <a:t>Самый экономный способ научиться работать в 1С – </a:t>
            </a:r>
            <a:r>
              <a:rPr lang="ru-RU" sz="1800" b="1" dirty="0"/>
              <a:t>2100 рублей </a:t>
            </a:r>
            <a:r>
              <a:rPr lang="ru-RU" sz="1800" dirty="0"/>
              <a:t>за 3 месяца обучения;</a:t>
            </a:r>
          </a:p>
          <a:p>
            <a:r>
              <a:rPr lang="ru-RU" sz="1800" dirty="0"/>
              <a:t>Полная база видеозаписей (более 800 часов) от преподавателей-экспертов 1С:Учебного центра №1;</a:t>
            </a:r>
          </a:p>
          <a:p>
            <a:r>
              <a:rPr lang="ru-RU" sz="1800" dirty="0"/>
              <a:t>Бесплатный доступ к облачным версиям программ на сервисе </a:t>
            </a:r>
            <a:r>
              <a:rPr lang="ru-RU" sz="1800" u="sng" dirty="0">
                <a:hlinkClick r:id="rId2"/>
              </a:rPr>
              <a:t>https://edu.1cfresh.com</a:t>
            </a:r>
            <a:r>
              <a:rPr lang="ru-RU" sz="1800" dirty="0"/>
              <a:t>;</a:t>
            </a:r>
          </a:p>
          <a:p>
            <a:r>
              <a:rPr lang="ru-RU" sz="1800" dirty="0"/>
              <a:t>Быстрое формирование навыков работы - практическая методика, применяемая при подготовке профессиональных кадров для сети 1С</a:t>
            </a:r>
            <a:r>
              <a:rPr lang="ru-RU" sz="1800" dirty="0" smtClean="0"/>
              <a:t>.</a:t>
            </a:r>
          </a:p>
          <a:p>
            <a:r>
              <a:rPr lang="en-US" sz="1800" dirty="0" smtClean="0"/>
              <a:t>Edu.1c.ru</a:t>
            </a:r>
            <a:endParaRPr lang="ru-RU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/>
          </a:p>
        </p:txBody>
      </p:sp>
      <p:pic>
        <p:nvPicPr>
          <p:cNvPr id="8200" name="Picture 8" descr="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-9556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8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273552" cy="1081088"/>
          </a:xfrm>
        </p:spPr>
        <p:txBody>
          <a:bodyPr/>
          <a:lstStyle/>
          <a:p>
            <a:pPr algn="ctr"/>
            <a:r>
              <a:rPr lang="ru-RU" sz="2800" dirty="0" smtClean="0"/>
              <a:t>Видео-курсы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8928100" cy="525621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По программе 1С:Бухгалтерия 8:</a:t>
            </a:r>
            <a:r>
              <a:rPr lang="ru-RU" sz="1800" dirty="0"/>
              <a:t> </a:t>
            </a:r>
          </a:p>
          <a:p>
            <a:r>
              <a:rPr lang="ru-RU" sz="1800" u="sng" dirty="0">
                <a:hlinkClick r:id="rId2"/>
              </a:rPr>
              <a:t>Ошибки в учете - найти и обезвредить!</a:t>
            </a:r>
            <a:r>
              <a:rPr lang="ru-RU" sz="1800" dirty="0"/>
              <a:t> </a:t>
            </a:r>
          </a:p>
          <a:p>
            <a:r>
              <a:rPr lang="ru-RU" sz="1800" u="sng" dirty="0">
                <a:hlinkClick r:id="rId3"/>
              </a:rPr>
              <a:t>6-НДФЛ – годовой отчет в 1С</a:t>
            </a:r>
            <a:r>
              <a:rPr lang="ru-RU" sz="1800" dirty="0"/>
              <a:t> </a:t>
            </a:r>
          </a:p>
          <a:p>
            <a:r>
              <a:rPr lang="ru-RU" sz="1800" u="sng" dirty="0">
                <a:hlinkClick r:id="rId4"/>
              </a:rPr>
              <a:t>Ведение бухгалтерского учета в "1С:Предприятие 8"</a:t>
            </a:r>
            <a:r>
              <a:rPr lang="ru-RU" sz="1800" dirty="0"/>
              <a:t> </a:t>
            </a:r>
          </a:p>
          <a:p>
            <a:r>
              <a:rPr lang="ru-RU" sz="1800" u="sng" dirty="0">
                <a:hlinkClick r:id="rId5"/>
              </a:rPr>
              <a:t>Профессиональные секреты учета НДС и налога на прибыль в 1С:Бухгалтерии 3.0</a:t>
            </a:r>
            <a:r>
              <a:rPr lang="ru-RU" sz="1800" dirty="0"/>
              <a:t> </a:t>
            </a:r>
          </a:p>
          <a:p>
            <a:r>
              <a:rPr lang="ru-RU" sz="1800" u="sng" dirty="0">
                <a:hlinkClick r:id="rId6"/>
              </a:rPr>
              <a:t>Переход от редакции 2.0 к редакции 3.0 программы "1С:Бухгалтерия 8" </a:t>
            </a:r>
            <a:endParaRPr lang="ru-RU" sz="1800" dirty="0"/>
          </a:p>
          <a:p>
            <a:r>
              <a:rPr lang="ru-RU" sz="1800" u="sng" dirty="0">
                <a:hlinkClick r:id="rId7"/>
              </a:rPr>
              <a:t>Ведение учета в программе "1С:Упрощенка 8" </a:t>
            </a:r>
            <a:endParaRPr lang="en-US" sz="1800" u="sng" dirty="0" smtClean="0"/>
          </a:p>
          <a:p>
            <a:pPr marL="0" indent="0">
              <a:buNone/>
            </a:pPr>
            <a:r>
              <a:rPr lang="ru-RU" sz="1800" b="1" dirty="0"/>
              <a:t>По программе 1С:Зарплата и управление персоналом 8:</a:t>
            </a:r>
            <a:r>
              <a:rPr lang="ru-RU" sz="1800" dirty="0"/>
              <a:t> </a:t>
            </a:r>
          </a:p>
          <a:p>
            <a:r>
              <a:rPr lang="ru-RU" sz="1800" u="sng" dirty="0">
                <a:hlinkClick r:id="rId8"/>
              </a:rPr>
              <a:t>Рассчитываем зарплату в программе "1С:Зарплата и управление персоналом"</a:t>
            </a:r>
            <a:r>
              <a:rPr lang="ru-RU" sz="1800" dirty="0"/>
              <a:t> </a:t>
            </a:r>
          </a:p>
          <a:p>
            <a:pPr marL="0" indent="0">
              <a:buNone/>
            </a:pPr>
            <a:r>
              <a:rPr lang="ru-RU" sz="1800" dirty="0" smtClean="0"/>
              <a:t>А также курсы по другим программам и для программистов</a:t>
            </a:r>
            <a:endParaRPr lang="ru-RU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/>
          </a:p>
        </p:txBody>
      </p:sp>
      <p:pic>
        <p:nvPicPr>
          <p:cNvPr id="8200" name="Picture 8" descr="🆕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-9556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26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705600" cy="1081088"/>
          </a:xfrm>
        </p:spPr>
        <p:txBody>
          <a:bodyPr/>
          <a:lstStyle/>
          <a:p>
            <a:pPr algn="ctr"/>
            <a:r>
              <a:rPr lang="ru-RU" sz="2800" dirty="0" smtClean="0"/>
              <a:t>Тестирование 1С:Профессионал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2776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Сертификат «1С:Профессионал» является официальным подтверждением того, что его владелец может эффективно использовать в своей работе весь спектр возможностей </a:t>
            </a:r>
            <a:r>
              <a:rPr lang="ru-RU" dirty="0" smtClean="0"/>
              <a:t>программ 1С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Сертификат выдается фирмой «1С» по результатам компьютерного тестирования. Тесты позволяют быстро и объективно проверить знание возможностей системы программ «1С:Предприятие» и особенностей работы с ними.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38" y="1432695"/>
            <a:ext cx="34861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7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Основные </a:t>
            </a:r>
            <a:r>
              <a:rPr lang="ru-RU" sz="2400" dirty="0"/>
              <a:t>направления обучения нашего Учебного центра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Курсы ЦСО</a:t>
            </a:r>
          </a:p>
          <a:p>
            <a:r>
              <a:rPr lang="ru-RU" dirty="0" smtClean="0"/>
              <a:t>Экзамены «1С:Профессионал», «1С:Специалист», «1С:Специалист-Консультант»</a:t>
            </a:r>
          </a:p>
          <a:p>
            <a:r>
              <a:rPr lang="ru-RU" dirty="0" smtClean="0"/>
              <a:t>Единые семинар 1С</a:t>
            </a:r>
          </a:p>
          <a:p>
            <a:r>
              <a:rPr lang="ru-RU" dirty="0" smtClean="0"/>
              <a:t>Дублирующие семинары 1С:Лектория</a:t>
            </a:r>
          </a:p>
          <a:p>
            <a:r>
              <a:rPr lang="ru-RU" dirty="0" smtClean="0"/>
              <a:t>Прочие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40787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705600" cy="1081088"/>
          </a:xfrm>
        </p:spPr>
        <p:txBody>
          <a:bodyPr/>
          <a:lstStyle/>
          <a:p>
            <a:pPr algn="ctr"/>
            <a:r>
              <a:rPr lang="ru-RU" sz="2800" dirty="0" smtClean="0"/>
              <a:t>Что дает сертификация?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2776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Пользователю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Официальное подтверждение высокой квалификации, опыта и навыков работы с наиболее массовыми программами автоматизации управления и учета.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Преимущества при продвижении по службе или приеме на работу.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Уважение и доверие руководства и сотрудников.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Уверенность в своих знаниях и способностях.</a:t>
            </a:r>
          </a:p>
          <a:p>
            <a:r>
              <a:rPr lang="ru-RU" b="1" dirty="0"/>
              <a:t>Предприятию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Объективные критерии оценки профессиональных способностей при приеме сотрудников на работу, продвижении их по службе или поощрении.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Уменьшение затрат времени и средств на обучение и подготовку сотрудников бухгалтерии и торговых служб.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Повышение качества работы предприятия, минимизацию рисков и проблем.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29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812" y="0"/>
            <a:ext cx="3312368" cy="1081088"/>
          </a:xfrm>
        </p:spPr>
        <p:txBody>
          <a:bodyPr/>
          <a:lstStyle/>
          <a:p>
            <a:pPr algn="ctr"/>
            <a:r>
              <a:rPr lang="ru-RU" sz="2800" dirty="0" smtClean="0"/>
              <a:t>Планы</a:t>
            </a:r>
            <a:r>
              <a:rPr lang="ru-RU" sz="2800" dirty="0" smtClean="0">
                <a:sym typeface="Wingdings" panose="05000000000000000000" pitchFamily="2" charset="2"/>
              </a:rPr>
              <a:t>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2776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ближайших планах открытие Центра Независимой Оценки Квалификации на соответствие </a:t>
            </a:r>
            <a:r>
              <a:rPr lang="ru-RU" b="1" dirty="0" err="1" smtClean="0"/>
              <a:t>профстандартам</a:t>
            </a:r>
            <a:r>
              <a:rPr lang="ru-RU" b="1" dirty="0" smtClean="0"/>
              <a:t> на базе нашего учебного центра.</a:t>
            </a:r>
          </a:p>
          <a:p>
            <a:endParaRPr lang="ru-RU" dirty="0" smtClean="0"/>
          </a:p>
          <a:p>
            <a:r>
              <a:rPr lang="ru-RU" dirty="0" smtClean="0"/>
              <a:t>Центры </a:t>
            </a:r>
            <a:r>
              <a:rPr lang="ru-RU" dirty="0"/>
              <a:t>оценки квалификации (далее ЦОК) проводят оценку квалификации в форме профессионального экзамена и оформляют ее результаты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Преимущества </a:t>
            </a:r>
            <a:r>
              <a:rPr lang="ru-RU" dirty="0"/>
              <a:t>квалифицированных специалистов: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документальное подтверждение независимой организацией квалификации и профессионального мастерства специалист;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персональное преимущество для роста карьеры;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повышение имиджа, рейтинга и конкурентоспособности специалиста в области предоставляемых услуг;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обеспечение потребности организаций и частных заказчиков в квалифицированных специалистах;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уверенность специалистов в собственных возможностях, психологическая комфортность, доверие руководства организации и уважение коллег.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36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618162" cy="1081088"/>
          </a:xfrm>
        </p:spPr>
        <p:txBody>
          <a:bodyPr/>
          <a:lstStyle/>
          <a:p>
            <a:pPr algn="ctr"/>
            <a:r>
              <a:rPr lang="ru-RU" sz="3200" dirty="0" smtClean="0"/>
              <a:t>Дублирующие семинары 1С:Лектория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4490690" cy="47528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</a:t>
            </a:r>
            <a:r>
              <a:rPr lang="ru-RU" dirty="0" smtClean="0"/>
              <a:t>накомые лекции с сайта </a:t>
            </a:r>
            <a:r>
              <a:rPr lang="en-US" dirty="0" smtClean="0"/>
              <a:t>its.1c.ru</a:t>
            </a:r>
            <a:r>
              <a:rPr lang="ru-RU" dirty="0" smtClean="0"/>
              <a:t> в нашем учебном центре!</a:t>
            </a:r>
          </a:p>
          <a:p>
            <a:pPr marL="0" indent="0">
              <a:buNone/>
            </a:pPr>
            <a:r>
              <a:rPr lang="ru-RU" dirty="0" smtClean="0"/>
              <a:t>Ближайший семинар:</a:t>
            </a:r>
          </a:p>
          <a:p>
            <a:pPr marL="0" indent="0">
              <a:buNone/>
            </a:pPr>
            <a:r>
              <a:rPr lang="ru-RU" b="1" dirty="0" smtClean="0"/>
              <a:t>16 </a:t>
            </a:r>
            <a:r>
              <a:rPr lang="ru-RU" b="1" dirty="0"/>
              <a:t>октября в 10:00 </a:t>
            </a:r>
            <a:r>
              <a:rPr lang="ru-RU" dirty="0"/>
              <a:t>Отчетность за 9 месяцев 2018 года. Актуальные вопросы. Страховые взносы: расчеты, перерасчеты, особенности использования пониженных тарифов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40" y="1124744"/>
            <a:ext cx="4479777" cy="339806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 bwMode="auto">
          <a:xfrm>
            <a:off x="4139952" y="1412776"/>
            <a:ext cx="1944216" cy="936104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09910" y="5640528"/>
            <a:ext cx="696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Ваши вопросы вы можете задать по телефону (812) 385-90-99 </a:t>
            </a:r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 </a:t>
            </a:r>
            <a:r>
              <a:rPr lang="ru-RU" dirty="0">
                <a:hlinkClick r:id="rId3"/>
              </a:rPr>
              <a:t>sales@msnet.ru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72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450"/>
            <a:ext cx="8388424" cy="1512342"/>
          </a:xfrm>
        </p:spPr>
        <p:txBody>
          <a:bodyPr/>
          <a:lstStyle/>
          <a:p>
            <a:pPr algn="ctr"/>
            <a:r>
              <a:rPr lang="ru-RU" sz="3200" dirty="0" smtClean="0"/>
              <a:t>«Новогодний Единый семинар 1С»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19 декабря в гостинице Октябрьская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1600" dirty="0" smtClean="0"/>
          </a:p>
          <a:p>
            <a:pPr algn="just"/>
            <a:r>
              <a:rPr lang="en-US" sz="2800" dirty="0">
                <a:solidFill>
                  <a:schemeClr val="tx1"/>
                </a:solidFill>
                <a:hlinkClick r:id="rId2"/>
              </a:rPr>
              <a:t>http://seminar.msnet.ru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/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Msnet.ru/</a:t>
            </a:r>
            <a:r>
              <a:rPr lang="en-US" sz="2800" dirty="0" err="1" smtClean="0">
                <a:solidFill>
                  <a:schemeClr val="tx1"/>
                </a:solidFill>
              </a:rPr>
              <a:t>es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c.ru/</a:t>
            </a:r>
            <a:r>
              <a:rPr lang="en-US" sz="2800" dirty="0" err="1" smtClean="0">
                <a:solidFill>
                  <a:schemeClr val="tx1"/>
                </a:solidFill>
              </a:rPr>
              <a:t>es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812)385-90-99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sales@msnet.ru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3140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388424" cy="864096"/>
          </a:xfrm>
        </p:spPr>
        <p:txBody>
          <a:bodyPr/>
          <a:lstStyle/>
          <a:p>
            <a:pPr algn="ctr"/>
            <a:r>
              <a:rPr lang="ru-RU" sz="3200" dirty="0" smtClean="0"/>
              <a:t>Материалы с сегодняшнего семинара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Ссылки на презентации будут отправлены на адрес электронной почты, указанный при регистрации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its.1c.ru</a:t>
            </a:r>
            <a:r>
              <a:rPr lang="ru-RU" sz="2000" dirty="0" smtClean="0"/>
              <a:t> в разделе лекторий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Если вы не получили письмо, отправьте запрос на </a:t>
            </a:r>
            <a:r>
              <a:rPr lang="en-US" sz="2000" dirty="0" smtClean="0">
                <a:solidFill>
                  <a:schemeClr val="tx1"/>
                </a:solidFill>
              </a:rPr>
              <a:t>sales@msnet.ru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6629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Буду рада ответить на ваши вопросы:</a:t>
            </a:r>
          </a:p>
          <a:p>
            <a:pPr marL="0" indent="0">
              <a:buNone/>
            </a:pPr>
            <a:r>
              <a:rPr lang="ru-RU" sz="2800" dirty="0" smtClean="0"/>
              <a:t>(812)385-90-99, доб. 2045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malofeeva@msnet.ru</a:t>
            </a:r>
            <a:endParaRPr lang="en-US" sz="28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800" dirty="0" smtClean="0"/>
              <a:t>Вся информация на сайте </a:t>
            </a:r>
            <a:r>
              <a:rPr lang="en-US" sz="1800" u="sng" dirty="0" smtClean="0">
                <a:solidFill>
                  <a:srgbClr val="0070C0"/>
                </a:solidFill>
              </a:rPr>
              <a:t>msnet.ru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ru-RU" sz="1800" dirty="0" smtClean="0"/>
              <a:t>И в группах в социальных сетях: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vk.com/msnetru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vk.com/uc1cspb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www.facebook.com/1cmsnet</a:t>
            </a:r>
            <a:endParaRPr lang="ru-RU" sz="1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831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564904"/>
            <a:ext cx="8928100" cy="230425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200" b="1" i="1" dirty="0">
                <a:ln w="11430"/>
                <a:solidFill>
                  <a:schemeClr val="accent4">
                    <a:lumMod val="75000"/>
                    <a:lumOff val="25000"/>
                  </a:schemeClr>
                </a:solidFill>
              </a:rPr>
              <a:t>Ждем Вас на наших курсах обучения!</a:t>
            </a:r>
          </a:p>
          <a:p>
            <a:pPr marL="0" indent="0" algn="ctr">
              <a:buNone/>
              <a:defRPr/>
            </a:pPr>
            <a:r>
              <a:rPr lang="ru-RU" sz="3200" b="1" i="1" dirty="0">
                <a:ln w="11430"/>
                <a:solidFill>
                  <a:schemeClr val="accent4">
                    <a:lumMod val="75000"/>
                    <a:lumOff val="25000"/>
                  </a:schemeClr>
                </a:solidFill>
              </a:rPr>
              <a:t>Легкой </a:t>
            </a:r>
            <a:r>
              <a:rPr lang="ru-RU" sz="3200" b="1" i="1" dirty="0" smtClean="0">
                <a:ln w="11430"/>
                <a:solidFill>
                  <a:schemeClr val="accent4">
                    <a:lumMod val="75000"/>
                    <a:lumOff val="25000"/>
                  </a:schemeClr>
                </a:solidFill>
              </a:rPr>
              <a:t> работы</a:t>
            </a:r>
            <a:endParaRPr lang="ru-RU" sz="3200" b="1" i="1" dirty="0">
              <a:ln w="11430"/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sz="3200" b="1" i="1" dirty="0">
                <a:ln w="11430"/>
                <a:solidFill>
                  <a:schemeClr val="accent4">
                    <a:lumMod val="75000"/>
                    <a:lumOff val="25000"/>
                  </a:schemeClr>
                </a:solidFill>
              </a:rPr>
              <a:t>с программами фирмы 1С!</a:t>
            </a:r>
          </a:p>
          <a:p>
            <a:pPr marL="0" indent="0" algn="ctr">
              <a:buNone/>
              <a:defRPr/>
            </a:pPr>
            <a:endParaRPr lang="ru-RU" sz="3200" b="1" dirty="0" smtClean="0">
              <a:ln w="11430"/>
              <a:solidFill>
                <a:schemeClr val="accent4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  <a:defRPr/>
            </a:pPr>
            <a:endParaRPr lang="ru-RU" sz="3200" b="1" dirty="0">
              <a:ln w="11430"/>
              <a:solidFill>
                <a:schemeClr val="accent4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3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129536" cy="1081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Нашему УЦ 15 лет!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5538"/>
            <a:ext cx="7920003" cy="5940003"/>
          </a:xfrm>
        </p:spPr>
      </p:pic>
    </p:spTree>
    <p:extLst>
      <p:ext uri="{BB962C8B-B14F-4D97-AF65-F5344CB8AC3E}">
        <p14:creationId xmlns:p14="http://schemas.microsoft.com/office/powerpoint/2010/main" val="15154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129536" cy="10810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Курсы центра сертифицированного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100" cy="4535785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Центры сертифицированного обучения обеспечивают доступное и качественное обучение по программам системы "1С:Предприятие 8". Центры созданы на базе фирмы 1С. </a:t>
            </a:r>
          </a:p>
          <a:p>
            <a:pPr algn="just"/>
            <a:r>
              <a:rPr lang="ru-RU" dirty="0" smtClean="0"/>
              <a:t>обучение по программе, разработанной методистами фирмы 1С, г. Москва;</a:t>
            </a:r>
          </a:p>
          <a:p>
            <a:pPr algn="just"/>
            <a:r>
              <a:rPr lang="ru-RU" dirty="0" smtClean="0"/>
              <a:t>преподаватель, сертифицированный фирмой 1С;</a:t>
            </a:r>
          </a:p>
          <a:p>
            <a:pPr algn="just"/>
            <a:r>
              <a:rPr lang="ru-RU" dirty="0" smtClean="0"/>
              <a:t>именной сертификат фирмы 1С.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Мы приглашаем Вас на обучение программам 1С в наш Центр сертифицированного обучения по адресу: Ул. Заозерная, д. 8, к.2 </a:t>
            </a:r>
            <a:r>
              <a:rPr lang="ru-RU" dirty="0" err="1">
                <a:solidFill>
                  <a:schemeClr val="tx1"/>
                </a:solidFill>
              </a:rPr>
              <a:t>Лит.А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9454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5511"/>
            <a:ext cx="5618162" cy="1081088"/>
          </a:xfrm>
        </p:spPr>
        <p:txBody>
          <a:bodyPr/>
          <a:lstStyle/>
          <a:p>
            <a:pPr algn="ctr"/>
            <a:r>
              <a:rPr lang="ru-RU" sz="3200" dirty="0" smtClean="0"/>
              <a:t>Сертификат слушателя</a:t>
            </a:r>
            <a:endParaRPr lang="ru-RU" sz="3200" dirty="0"/>
          </a:p>
        </p:txBody>
      </p:sp>
      <p:pic>
        <p:nvPicPr>
          <p:cNvPr id="4" name="Picture 4" descr="Свидетельство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46" y="1268413"/>
            <a:ext cx="3715908" cy="52562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273552" cy="10810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Курсы по программе </a:t>
            </a:r>
            <a:r>
              <a:rPr lang="ru-RU" sz="2800" dirty="0" smtClean="0"/>
              <a:t>1С:Бухгалтерия 8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48880"/>
            <a:ext cx="8928100" cy="4392488"/>
          </a:xfrm>
        </p:spPr>
        <p:txBody>
          <a:bodyPr/>
          <a:lstStyle/>
          <a:p>
            <a:pPr marL="0" indent="0" algn="ctr">
              <a:buSzPct val="100000"/>
              <a:buNone/>
            </a:pPr>
            <a:r>
              <a:rPr lang="ru-RU" sz="2000" b="1" dirty="0"/>
              <a:t>Использование конфигурации "Бухгалтерия предприятия"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Для кого</a:t>
            </a:r>
            <a:r>
              <a:rPr lang="ru-RU" sz="2000" b="1" dirty="0" smtClean="0"/>
              <a:t>:</a:t>
            </a:r>
          </a:p>
          <a:p>
            <a:r>
              <a:rPr lang="ru-RU" sz="1600" dirty="0" smtClean="0"/>
              <a:t>Для </a:t>
            </a:r>
            <a:r>
              <a:rPr lang="ru-RU" sz="1600" dirty="0"/>
              <a:t>пользователей, знакомых с основами бухгалтерского и налогового </a:t>
            </a:r>
            <a:r>
              <a:rPr lang="ru-RU" sz="1600" dirty="0" smtClean="0"/>
              <a:t>учета</a:t>
            </a:r>
          </a:p>
          <a:p>
            <a:r>
              <a:rPr lang="ru-RU" sz="1600" dirty="0" smtClean="0"/>
              <a:t>Для </a:t>
            </a:r>
            <a:r>
              <a:rPr lang="ru-RU" sz="1600" dirty="0"/>
              <a:t>бухгалтеров, которые ранее работали в редакции 2.0, и 7.7  </a:t>
            </a:r>
            <a:r>
              <a:rPr lang="ru-RU" sz="2000" dirty="0"/>
              <a:t> </a:t>
            </a:r>
          </a:p>
          <a:p>
            <a:pPr marL="0" indent="0">
              <a:buSzPct val="100000"/>
              <a:buNone/>
            </a:pPr>
            <a:r>
              <a:rPr lang="ru-RU" sz="2000" b="1" dirty="0" smtClean="0"/>
              <a:t>Цель: </a:t>
            </a:r>
            <a:r>
              <a:rPr lang="ru-RU" sz="1600" dirty="0"/>
              <a:t>Научиться работать в "1С:Бухгалтерии 8" Редакции </a:t>
            </a:r>
            <a:r>
              <a:rPr lang="ru-RU" sz="1600" dirty="0" smtClean="0"/>
              <a:t>3</a:t>
            </a:r>
            <a:endParaRPr lang="ru-RU" sz="1600" dirty="0"/>
          </a:p>
          <a:p>
            <a:pPr marL="0" indent="0">
              <a:buNone/>
            </a:pPr>
            <a:r>
              <a:rPr lang="ru-RU" sz="2000" b="1" dirty="0" smtClean="0"/>
              <a:t>В результате вы:</a:t>
            </a:r>
            <a:endParaRPr lang="ru-RU" sz="2000" b="1" dirty="0"/>
          </a:p>
          <a:p>
            <a:r>
              <a:rPr lang="ru-RU" sz="1600" dirty="0"/>
              <a:t>уверенно пользуетесь программой "1С:Бухгалтерия 8"</a:t>
            </a:r>
          </a:p>
          <a:p>
            <a:r>
              <a:rPr lang="ru-RU" sz="1600" dirty="0"/>
              <a:t>корректно исправляете ошибки бухгалтерского и налогового учета</a:t>
            </a:r>
          </a:p>
          <a:p>
            <a:pPr marL="0" indent="0">
              <a:buSzPct val="100000"/>
              <a:buNone/>
            </a:pPr>
            <a:r>
              <a:rPr lang="ru-RU" sz="2000" b="1" dirty="0" smtClean="0"/>
              <a:t>Продолжительность:</a:t>
            </a:r>
            <a:r>
              <a:rPr lang="ru-RU" sz="2000" dirty="0" smtClean="0"/>
              <a:t> </a:t>
            </a:r>
            <a:r>
              <a:rPr lang="ru-RU" sz="1600" dirty="0"/>
              <a:t>32 </a:t>
            </a:r>
            <a:r>
              <a:rPr lang="ru-RU" sz="1600" dirty="0" err="1"/>
              <a:t>ак</a:t>
            </a:r>
            <a:r>
              <a:rPr lang="ru-RU" sz="1600" dirty="0"/>
              <a:t>. часа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2"/>
          <a:stretch/>
        </p:blipFill>
        <p:spPr bwMode="auto">
          <a:xfrm>
            <a:off x="870442" y="1268413"/>
            <a:ext cx="7403115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3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273552" cy="10810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Курсы по программе 1С:Бухгалтерия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48880"/>
            <a:ext cx="8928100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Ошибки в учете - найти и обезвредить!</a:t>
            </a:r>
          </a:p>
          <a:p>
            <a:pPr marL="0" indent="0">
              <a:buNone/>
            </a:pPr>
            <a:r>
              <a:rPr lang="ru-RU" sz="2000" b="1" dirty="0"/>
              <a:t>9-часовой </a:t>
            </a:r>
            <a:r>
              <a:rPr lang="ru-RU" sz="2000" b="1" dirty="0" smtClean="0"/>
              <a:t>курс-практикум в </a:t>
            </a:r>
            <a:r>
              <a:rPr lang="ru-RU" sz="2000" b="1" dirty="0"/>
              <a:t>1С:Бухгалтерии </a:t>
            </a:r>
            <a:r>
              <a:rPr lang="ru-RU" sz="2000" b="1" dirty="0" smtClean="0"/>
              <a:t>8</a:t>
            </a:r>
          </a:p>
          <a:p>
            <a:pPr marL="0" indent="0">
              <a:buNone/>
            </a:pPr>
            <a:r>
              <a:rPr lang="ru-RU" sz="2000" b="1" dirty="0" smtClean="0"/>
              <a:t>Для </a:t>
            </a:r>
            <a:r>
              <a:rPr lang="ru-RU" sz="2000" b="1" dirty="0"/>
              <a:t>кого</a:t>
            </a:r>
            <a:r>
              <a:rPr lang="ru-RU" sz="2000" b="1" dirty="0" smtClean="0"/>
              <a:t>:</a:t>
            </a:r>
          </a:p>
          <a:p>
            <a:r>
              <a:rPr lang="ru-RU" sz="1600" dirty="0"/>
              <a:t>для бухгалтеров, которые хотят повысить уровень владения "1С:Бухгалтерией 8"</a:t>
            </a:r>
          </a:p>
          <a:p>
            <a:r>
              <a:rPr lang="ru-RU" sz="1600" dirty="0"/>
              <a:t>для новых пользователей программы "1С:Бухгалтерия 8</a:t>
            </a:r>
            <a:r>
              <a:rPr lang="ru-RU" sz="1600" dirty="0" smtClean="0"/>
              <a:t>"</a:t>
            </a:r>
            <a:r>
              <a:rPr lang="ru-RU" sz="1600" dirty="0"/>
              <a:t> </a:t>
            </a: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b="1" dirty="0" smtClean="0"/>
              <a:t>Цель: </a:t>
            </a:r>
            <a:r>
              <a:rPr lang="ru-RU" sz="1600" dirty="0"/>
              <a:t>Ведение учета в программе "1С:Бухгалтерия 8" без ошибок</a:t>
            </a:r>
          </a:p>
          <a:p>
            <a:pPr marL="0" indent="0">
              <a:buNone/>
            </a:pPr>
            <a:r>
              <a:rPr lang="ru-RU" sz="2000" b="1" dirty="0" smtClean="0"/>
              <a:t>В </a:t>
            </a:r>
            <a:r>
              <a:rPr lang="ru-RU" sz="2000" b="1" dirty="0"/>
              <a:t>результате вы </a:t>
            </a:r>
            <a:r>
              <a:rPr lang="ru-RU" sz="2000" dirty="0" smtClean="0"/>
              <a:t>сможете</a:t>
            </a:r>
            <a:r>
              <a:rPr lang="ru-RU" sz="2000" dirty="0"/>
              <a:t> устранять ошибки на различных этапах учета: от ошибок в учетной политике организации до ошибок по закрытию </a:t>
            </a:r>
            <a:r>
              <a:rPr lang="ru-RU" sz="2000" dirty="0" smtClean="0"/>
              <a:t>месяца.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2"/>
          <a:stretch/>
        </p:blipFill>
        <p:spPr bwMode="auto">
          <a:xfrm>
            <a:off x="870442" y="1268413"/>
            <a:ext cx="7403115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4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273552" cy="10810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Курсы по программе 1С:Бухгалтерия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49" y="2132856"/>
            <a:ext cx="8928100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Учет НДС (налог на добавленную стоимость)</a:t>
            </a:r>
          </a:p>
          <a:p>
            <a:pPr marL="0" indent="0">
              <a:buNone/>
            </a:pPr>
            <a:r>
              <a:rPr lang="ru-RU" sz="2000" b="1" dirty="0" smtClean="0"/>
              <a:t>Для </a:t>
            </a:r>
            <a:r>
              <a:rPr lang="ru-RU" sz="2000" b="1" dirty="0"/>
              <a:t>кого</a:t>
            </a:r>
            <a:r>
              <a:rPr lang="ru-RU" sz="2000" b="1" dirty="0" smtClean="0"/>
              <a:t>:</a:t>
            </a:r>
          </a:p>
          <a:p>
            <a:r>
              <a:rPr lang="ru-RU" sz="1600" dirty="0"/>
              <a:t>для бухгалтеров организаций-плательщиков НДС и организаций, участвующих в посреднической деятельности, применяющих программу "1С:Бухгалтерия 8"</a:t>
            </a:r>
          </a:p>
          <a:p>
            <a:r>
              <a:rPr lang="ru-RU" sz="1600" dirty="0"/>
              <a:t>для </a:t>
            </a:r>
            <a:r>
              <a:rPr lang="ru-RU" sz="1600" dirty="0" err="1"/>
              <a:t>внедренцев</a:t>
            </a:r>
            <a:r>
              <a:rPr lang="ru-RU" sz="1600" dirty="0"/>
              <a:t> и консультантов, стремящихся повысить уровень своей профессиональной подготовки в решении задач учета расчетов по </a:t>
            </a:r>
            <a:r>
              <a:rPr lang="ru-RU" sz="1600" dirty="0" smtClean="0"/>
              <a:t>НДС</a:t>
            </a:r>
            <a:r>
              <a:rPr lang="ru-RU" sz="1600" dirty="0"/>
              <a:t>  </a:t>
            </a:r>
          </a:p>
          <a:p>
            <a:pPr marL="0" indent="0">
              <a:buNone/>
            </a:pPr>
            <a:r>
              <a:rPr lang="ru-RU" sz="2000" b="1" dirty="0" smtClean="0"/>
              <a:t>Цель: </a:t>
            </a:r>
            <a:r>
              <a:rPr lang="ru-RU" sz="1600" dirty="0"/>
              <a:t>Получить практические навыки ведения учета НДС в "1С:Бухгалтерии 8"</a:t>
            </a:r>
          </a:p>
          <a:p>
            <a:pPr marL="0" indent="0">
              <a:buNone/>
            </a:pPr>
            <a:r>
              <a:rPr lang="ru-RU" sz="2000" b="1" dirty="0" smtClean="0"/>
              <a:t>В результате вы:</a:t>
            </a:r>
            <a:endParaRPr lang="ru-RU" sz="2000" b="1" dirty="0"/>
          </a:p>
          <a:p>
            <a:r>
              <a:rPr lang="ru-RU" sz="1600" dirty="0"/>
              <a:t>уверенный пользователь подсистемы учета НДС</a:t>
            </a:r>
          </a:p>
          <a:p>
            <a:r>
              <a:rPr lang="ru-RU" sz="1600" dirty="0"/>
              <a:t>применяете на практике методики отражения в программе операций по НДС</a:t>
            </a:r>
          </a:p>
          <a:p>
            <a:r>
              <a:rPr lang="ru-RU" sz="1600" dirty="0"/>
              <a:t>умеете контролировать состояние критически важных разделов учета</a:t>
            </a:r>
          </a:p>
          <a:p>
            <a:pPr marL="0" indent="0">
              <a:buSzPct val="100000"/>
              <a:buNone/>
            </a:pPr>
            <a:endParaRPr lang="ru-RU" sz="2000" dirty="0" smtClean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2"/>
          <a:stretch/>
        </p:blipFill>
        <p:spPr bwMode="auto">
          <a:xfrm>
            <a:off x="870442" y="1268413"/>
            <a:ext cx="7403115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1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5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273552" cy="10810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Курсы по программе 1С:Бухгалтерия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49" y="2132856"/>
            <a:ext cx="8928548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Переход с редакции 2.0 на редакцию </a:t>
            </a:r>
            <a:r>
              <a:rPr lang="ru-RU" sz="2000" b="1" dirty="0" smtClean="0"/>
              <a:t>3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Переподготовка пользователя </a:t>
            </a:r>
            <a:r>
              <a:rPr lang="ru-RU" sz="2000" b="1" dirty="0" smtClean="0"/>
              <a:t>1С:Бухгалтерии </a:t>
            </a:r>
            <a:r>
              <a:rPr lang="ru-RU" sz="2000" b="1" dirty="0"/>
              <a:t>8 </a:t>
            </a:r>
            <a:r>
              <a:rPr lang="ru-RU" sz="2000" b="1" dirty="0" smtClean="0"/>
              <a:t>Ред.2.0 за 8 часов!</a:t>
            </a:r>
          </a:p>
          <a:p>
            <a:pPr marL="0" indent="0">
              <a:buNone/>
            </a:pPr>
            <a:r>
              <a:rPr lang="ru-RU" sz="2000" b="1" dirty="0" smtClean="0"/>
              <a:t>Для </a:t>
            </a:r>
            <a:r>
              <a:rPr lang="ru-RU" sz="2000" b="1" dirty="0"/>
              <a:t>кого</a:t>
            </a:r>
            <a:r>
              <a:rPr lang="ru-RU" sz="2000" b="1" dirty="0" smtClean="0"/>
              <a:t>: </a:t>
            </a:r>
            <a:r>
              <a:rPr lang="ru-RU" sz="1600" dirty="0"/>
              <a:t>Для пользователей, которые </a:t>
            </a:r>
            <a:r>
              <a:rPr lang="ru-RU" sz="1600" dirty="0" smtClean="0"/>
              <a:t>переходят на </a:t>
            </a:r>
            <a:r>
              <a:rPr lang="ru-RU" sz="1600" dirty="0"/>
              <a:t>новую редакцию </a:t>
            </a:r>
            <a:r>
              <a:rPr lang="ru-RU" sz="1600" dirty="0" smtClean="0"/>
              <a:t>3 программы </a:t>
            </a:r>
            <a:r>
              <a:rPr lang="ru-RU" sz="1600" dirty="0"/>
              <a:t>"1С:Бухгалтерия 8"</a:t>
            </a:r>
          </a:p>
          <a:p>
            <a:pPr marL="0" indent="0">
              <a:buNone/>
            </a:pPr>
            <a:r>
              <a:rPr lang="ru-RU" sz="2000" b="1" dirty="0" smtClean="0"/>
              <a:t>Цель: </a:t>
            </a:r>
          </a:p>
          <a:p>
            <a:r>
              <a:rPr lang="ru-RU" sz="1600" dirty="0" smtClean="0"/>
              <a:t>Научиться </a:t>
            </a:r>
            <a:r>
              <a:rPr lang="ru-RU" sz="1600" dirty="0"/>
              <a:t>работать с новым интерфейсом "1С:Бухгалтерии 8" Редакции </a:t>
            </a:r>
            <a:r>
              <a:rPr lang="ru-RU" sz="1600" dirty="0" smtClean="0"/>
              <a:t>3</a:t>
            </a:r>
            <a:endParaRPr lang="ru-RU" sz="1600" dirty="0"/>
          </a:p>
          <a:p>
            <a:r>
              <a:rPr lang="ru-RU" sz="1600" dirty="0"/>
              <a:t>Упростить переход на новую редакцию программы</a:t>
            </a:r>
          </a:p>
          <a:p>
            <a:pPr marL="0" indent="0">
              <a:buNone/>
            </a:pPr>
            <a:r>
              <a:rPr lang="ru-RU" sz="2000" b="1" dirty="0" smtClean="0"/>
              <a:t>В </a:t>
            </a:r>
            <a:r>
              <a:rPr lang="ru-RU" sz="2000" b="1" dirty="0"/>
              <a:t>результате вы </a:t>
            </a:r>
            <a:r>
              <a:rPr lang="ru-RU" sz="1600" dirty="0" smtClean="0"/>
              <a:t>владеете </a:t>
            </a:r>
            <a:r>
              <a:rPr lang="ru-RU" sz="1600" dirty="0"/>
              <a:t>необходимыми навыками работы</a:t>
            </a:r>
            <a:br>
              <a:rPr lang="ru-RU" sz="1600" dirty="0"/>
            </a:br>
            <a:r>
              <a:rPr lang="ru-RU" sz="1600" dirty="0"/>
              <a:t>в новой редакции программы "1С:Бухгалтерия 8</a:t>
            </a:r>
            <a:r>
              <a:rPr lang="ru-RU" sz="1600" dirty="0" smtClean="0"/>
              <a:t>"</a:t>
            </a:r>
            <a:endParaRPr lang="ru-RU" sz="16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2"/>
          <a:stretch/>
        </p:blipFill>
        <p:spPr bwMode="auto">
          <a:xfrm>
            <a:off x="870442" y="1268413"/>
            <a:ext cx="7403115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1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5" descr="course_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37648"/>
      </p:ext>
    </p:extLst>
  </p:cSld>
  <p:clrMapOvr>
    <a:masterClrMapping/>
  </p:clrMapOvr>
</p:sld>
</file>

<file path=ppt/theme/theme1.xml><?xml version="1.0" encoding="utf-8"?>
<a:theme xmlns:a="http://schemas.openxmlformats.org/drawingml/2006/main" name="1c tot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1c tot</Template>
  <TotalTime>409</TotalTime>
  <Words>1207</Words>
  <Application>Microsoft Office PowerPoint</Application>
  <PresentationFormat>Экран (4:3)</PresentationFormat>
  <Paragraphs>190</Paragraphs>
  <Slides>26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Monotype Corsiva</vt:lpstr>
      <vt:lpstr>Times New Roman</vt:lpstr>
      <vt:lpstr>Wingdings</vt:lpstr>
      <vt:lpstr>1c tot</vt:lpstr>
      <vt:lpstr>Курсы, акции и актуальные мероприятия</vt:lpstr>
      <vt:lpstr>Основные направления обучения нашего Учебного центра</vt:lpstr>
      <vt:lpstr>Нашему УЦ 15 лет!</vt:lpstr>
      <vt:lpstr>Курсы центра сертифицированного обучения</vt:lpstr>
      <vt:lpstr>Сертификат слушателя</vt:lpstr>
      <vt:lpstr>Курсы по программе 1С:Бухгалтерия 8</vt:lpstr>
      <vt:lpstr>Курсы по программе 1С:Бухгалтерия 8</vt:lpstr>
      <vt:lpstr>Курсы по программе 1С:Бухгалтерия 8</vt:lpstr>
      <vt:lpstr>Курсы по программе 1С:Бухгалтерия 8</vt:lpstr>
      <vt:lpstr>Курсы по программе 1С:Зарплата и управление персоналом 8</vt:lpstr>
      <vt:lpstr>Курсы по программе 1С:Зарплата и управление персоналом 8</vt:lpstr>
      <vt:lpstr>Курсы по программе 1С:Зарплата и управление персоналом 8</vt:lpstr>
      <vt:lpstr>Курсы по программе 1С:Зарплата и управление персоналом 8</vt:lpstr>
      <vt:lpstr>ВНИМАНИЕ! АКЦИЯ!</vt:lpstr>
      <vt:lpstr>ВНИМАНИЕ! СКИДКИ!</vt:lpstr>
      <vt:lpstr>Расписание занятий Учебного центра</vt:lpstr>
      <vt:lpstr>Видео-курсы</vt:lpstr>
      <vt:lpstr>Видео-курсы</vt:lpstr>
      <vt:lpstr>Тестирование 1С:Профессионал</vt:lpstr>
      <vt:lpstr>Что дает сертификация?</vt:lpstr>
      <vt:lpstr>Планы</vt:lpstr>
      <vt:lpstr>Дублирующие семинары 1С:Лектория</vt:lpstr>
      <vt:lpstr>«Новогодний Единый семинар 1С»  </vt:lpstr>
      <vt:lpstr>Материалы с сегодняшнего семинара</vt:lpstr>
      <vt:lpstr>Вопросы?!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Сертифицированный учебный центр</dc:title>
  <dc:creator>Попова Елизавета Анатольевна</dc:creator>
  <cp:lastModifiedBy>Светлана Малофеева</cp:lastModifiedBy>
  <cp:revision>35</cp:revision>
  <dcterms:created xsi:type="dcterms:W3CDTF">2016-03-25T15:02:46Z</dcterms:created>
  <dcterms:modified xsi:type="dcterms:W3CDTF">2018-10-09T11:38:03Z</dcterms:modified>
</cp:coreProperties>
</file>